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GPNotesMaster"/>
  </p:notesMasterIdLst>
  <p:sldIdLst>
    <p:sldId id="256" r:id="rId7"/>
  </p:sldIdLst>
  <p:sldSz cx="7559984" cy="10691987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GPNotesMaster" Type="http://schemas.openxmlformats.org/officeDocument/2006/relationships/notesMaster" Target="notesMasters/notes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d5793ed3c640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05ea527c77482a" /><Relationship Type="http://schemas.openxmlformats.org/officeDocument/2006/relationships/notesMaster" Target="/ppt/notesMasters/notesMaster1.xml" Id="R11e5d258f3ef49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調査の出典：長北真「ぱちんこと海外&amp;外国人シリーズ：パチンコパチスロしたことある外国人さんは1%以下？ アンケートを取ってみた。」パチ7、2024年1月5日。</a:t>
            </a:r>
          </a:p>
          <a:p xmlns:a="http://schemas.openxmlformats.org/drawingml/2006/main">
            <a:r>
              <a:t>https://pachiseven.jp/articles/detail/19317#contents</a:t>
            </a:r>
          </a:p>
          <a:p xmlns:a="http://schemas.openxmlformats.org/drawingml/2006/main">
            <a:r>
              <a:t>2023年10月、大阪難波周辺での街頭聞き取り。欧米系を中心とする外国人349名への便宜的な聞き取りであり、訪日客全体を代表する調査ではない。記事掲載の概数では認知約60%、遊技意向約40%。遊技経験者は2名/349名（約0.57%）。この調査から未遊技の原因を特定する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Type="http://schemas.openxmlformats.org/officeDocument/2006/relationships/hyperlink" Target="https://pachiseven.jp/articles/detail/19317#contents" TargetMode="External" Id="Rc4fb24f586904fc4"/><Relationship Type="http://schemas.openxmlformats.org/officeDocument/2006/relationships/notesSlide" Target="/ppt/notesSlides/notesSlide1.xml" Id="Ra81368a151dd4c6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59984" cy="2377440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 rot="1920000">
            <a:off x="6263640" y="-365760"/>
            <a:ext cx="2103120" cy="3200400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48640" y="411480"/>
            <a:ext cx="384048" cy="384048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800">
                <a:solidFill>
                  <a:srgbClr val="FFFFFF"/>
                </a:solidFill>
                <a:latin typeface="Yu Gothic"/>
              </a:rPr>
              <a:t>GP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502920"/>
            <a:ext cx="22860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Yu Gothic"/>
              </a:rPr>
              <a:t>GLOBAL PACHINKO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41148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0">
                <a:solidFill>
                  <a:srgbClr val="AFB4B9"/>
                </a:solidFill>
                <a:latin typeface="Yu Gothic"/>
              </a:rPr>
              <a:t>FREE RESOURCE 04 / INTERNAL PROPOSAL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298448"/>
            <a:ext cx="301752" cy="32004"/>
          </a:xfrm>
          <a:prstGeom prst="rect">
            <a:avLst/>
          </a:prstGeom>
          <a:solidFill>
            <a:srgbClr val="FF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243584"/>
            <a:ext cx="41148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FF6F75"/>
                </a:solidFill>
                <a:latin typeface="Yu Gothic"/>
              </a:rPr>
              <a:t>SMALL START / MEASURABLE PILOT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36192"/>
            <a:ext cx="493776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Yu Gothic"/>
              </a:rPr>
              <a:t>訪日客対応を、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892807"/>
            <a:ext cx="5577840" cy="4114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FF6F75"/>
                </a:solidFill>
                <a:latin typeface="Yu Gothic"/>
              </a:rPr>
              <a:t>1店舗から小さく始める。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578608"/>
            <a:ext cx="18288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68707A"/>
                </a:solidFill>
                <a:latin typeface="Yu Gothic"/>
              </a:rPr>
              <a:t>対象店舗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807208"/>
            <a:ext cx="18288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17191C"/>
                </a:solidFill>
                <a:latin typeface="Yu Gothic"/>
              </a:rPr>
              <a:t>　　　　　　　　　　　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8880" y="2578608"/>
            <a:ext cx="251460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68707A"/>
                </a:solidFill>
                <a:latin typeface="Yu Gothic"/>
              </a:rPr>
              <a:t>実施期間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8880" y="2807208"/>
            <a:ext cx="2514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17191C"/>
                </a:solidFill>
                <a:latin typeface="Yu Gothic"/>
              </a:rPr>
              <a:t>　　年　月　日 〜　　年　月　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2578608"/>
            <a:ext cx="1847088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68707A"/>
                </a:solidFill>
                <a:latin typeface="Yu Gothic"/>
              </a:rPr>
              <a:t>担当部署／責任者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2807208"/>
            <a:ext cx="1847088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17191C"/>
                </a:solidFill>
                <a:latin typeface="Yu Gothic"/>
              </a:rPr>
              <a:t>　　　　　　　　　　　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072384"/>
            <a:ext cx="6464808" cy="10972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3401568"/>
            <a:ext cx="8686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D71920"/>
                </a:solidFill>
                <a:latin typeface="Yu Gothic"/>
              </a:rPr>
              <a:t>01 /
BACKGROUND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3310128"/>
            <a:ext cx="2788920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7191C"/>
                </a:solidFill>
                <a:latin typeface="Yu Gothic"/>
              </a:rPr>
              <a:t>興味と実際の遊技経験に、
大きな差がある。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858768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50"/>
            </a:pPr>
            <a:r>
              <a:rPr sz="6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2023年10月、大阪難波周辺での街頭聞き取り。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50"/>
            </a:pPr>
            <a:r>
              <a:rPr sz="6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欧米系中心の外国人349名が対象。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50"/>
            </a:pPr>
            <a:r>
              <a:rPr sz="6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訪日客全体を代表する調査ではありません。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50"/>
            </a:pPr>
            <a:r>
              <a:rPr sz="650" b="0">
                <a:solidFill>
                  <a:srgbClr val="68707A"/>
                </a:solidFill>
                <a:latin typeface="Yu Gothic"/>
                <a:ea typeface="Yu Gothic"/>
                <a:cs typeface="Yu Gothic"/>
                <a:hlinkClick r:id="Rc4fb24f586904fc4"/>
              </a:rPr>
              <a:t>出典：長北真／パチ7（2024.1.5）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5968" y="3374136"/>
            <a:ext cx="832104" cy="86868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89120" y="3657600"/>
            <a:ext cx="6858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191C"/>
                </a:solidFill>
                <a:latin typeface="Yu Gothic"/>
              </a:rPr>
              <a:t>約60%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9120" y="3931920"/>
            <a:ext cx="685800" cy="14630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50" b="0">
                <a:solidFill>
                  <a:srgbClr val="68707A"/>
                </a:solidFill>
                <a:latin typeface="Yu Gothic"/>
              </a:rPr>
              <a:t>知っている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21224" y="3374136"/>
            <a:ext cx="832104" cy="868680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94376" y="3657600"/>
            <a:ext cx="6858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Yu Gothic"/>
              </a:rPr>
              <a:t>約40%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94376" y="3931920"/>
            <a:ext cx="685800" cy="14630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50" b="0">
                <a:solidFill>
                  <a:srgbClr val="E6E6E6"/>
                </a:solidFill>
                <a:latin typeface="Yu Gothic"/>
              </a:rPr>
              <a:t>遊んでみたい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6480" y="3374136"/>
            <a:ext cx="832104" cy="868680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99632" y="3657600"/>
            <a:ext cx="6858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Yu Gothic"/>
              </a:rPr>
              <a:t>0.57%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99632" y="3931920"/>
            <a:ext cx="685800" cy="1463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>
                <a:solidFill>
                  <a:srgbClr val="E6E6E6"/>
                </a:solidFill>
                <a:latin typeface="Yu Gothic"/>
                <a:ea typeface="Yu Gothic"/>
                <a:cs typeface="Yu Gothic"/>
              </a:rPr>
              <a:t>遊技経験（2/349名）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498848"/>
            <a:ext cx="6464808" cy="10972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4727448"/>
            <a:ext cx="8686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D71920"/>
                </a:solidFill>
                <a:latin typeface="Yu Gothic"/>
              </a:rPr>
              <a:t>02 /
ISSUE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8760" y="4654296"/>
            <a:ext cx="2423160" cy="6583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17191C"/>
                </a:solidFill>
                <a:latin typeface="Yu Gothic"/>
                <a:ea typeface="Yu Gothic"/>
                <a:cs typeface="Yu Gothic"/>
              </a:rPr>
              <a:t>来店前に伝えたい、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17191C"/>
                </a:solidFill>
                <a:latin typeface="Yu Gothic"/>
                <a:ea typeface="Yu Gothic"/>
                <a:cs typeface="Yu Gothic"/>
              </a:rPr>
              <a:t>入口・遊び方・ルール。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86200" y="4672584"/>
            <a:ext cx="987552" cy="713232"/>
          </a:xfrm>
          <a:prstGeom prst="rect">
            <a:avLst/>
          </a:prstGeom>
          <a:solidFill>
            <a:srgbClr val="F6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886200" y="4672584"/>
            <a:ext cx="987552" cy="36576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95928" y="4864608"/>
            <a:ext cx="768096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7191C"/>
                </a:solidFill>
                <a:latin typeface="Yu Gothic"/>
              </a:rPr>
              <a:t>入口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995928" y="5084064"/>
            <a:ext cx="76809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入店の流れと、店内の案内先を伝える。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956048" y="4672584"/>
            <a:ext cx="987552" cy="713232"/>
          </a:xfrm>
          <a:prstGeom prst="rect">
            <a:avLst/>
          </a:prstGeom>
          <a:solidFill>
            <a:srgbClr val="F6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956048" y="4672584"/>
            <a:ext cx="987552" cy="36576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65776" y="4864608"/>
            <a:ext cx="768096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850" b="1">
                <a:solidFill>
                  <a:srgbClr val="17191C"/>
                </a:solidFill>
                <a:latin typeface="Yu Gothic"/>
                <a:ea typeface="Yu Gothic"/>
                <a:cs typeface="Yu Gothic"/>
              </a:rPr>
              <a:t>遊び方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65776" y="5084064"/>
            <a:ext cx="76809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操作や支払いの流れを分かりやすく伝える。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25896" y="4672584"/>
            <a:ext cx="987552" cy="713232"/>
          </a:xfrm>
          <a:prstGeom prst="rect">
            <a:avLst/>
          </a:prstGeom>
          <a:solidFill>
            <a:srgbClr val="F6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025896" y="4672584"/>
            <a:ext cx="987552" cy="36576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35624" y="4864608"/>
            <a:ext cx="768096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7191C"/>
                </a:solidFill>
                <a:latin typeface="Yu Gothic"/>
              </a:rPr>
              <a:t>ルール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35624" y="5084064"/>
            <a:ext cx="76809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5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年齢、撮影、退店手順を案内する。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5522976"/>
            <a:ext cx="6464808" cy="10972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8640" y="5779008"/>
            <a:ext cx="8686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D71920"/>
                </a:solidFill>
                <a:latin typeface="Yu Gothic"/>
              </a:rPr>
              <a:t>03 /
PILOT PLAN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08760" y="5696712"/>
            <a:ext cx="2240280" cy="502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191C"/>
                </a:solidFill>
                <a:latin typeface="Yu Gothic"/>
              </a:rPr>
              <a:t>4〜8週間の試験導入で、
運用負荷と反応を確認。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08760" y="6199632"/>
            <a:ext cx="21488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8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大規模改装ではなく、標準ツールと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8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短時間研修から開始します。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85032" y="5687568"/>
            <a:ext cx="758952" cy="9144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776472" y="5769864"/>
            <a:ext cx="265176" cy="265176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700">
                <a:solidFill>
                  <a:srgbClr val="FFFFFF"/>
                </a:solidFill>
                <a:latin typeface="Yu Gothic"/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76472" y="6080760"/>
            <a:ext cx="576072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7191C"/>
                </a:solidFill>
                <a:latin typeface="Yu Gothic"/>
              </a:rPr>
              <a:t>現状確認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76472" y="6291072"/>
            <a:ext cx="57607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30項目チェック／店内導線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526280" y="5687568"/>
            <a:ext cx="758952" cy="9144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617720" y="5769864"/>
            <a:ext cx="265176" cy="265176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700">
                <a:solidFill>
                  <a:srgbClr val="FFFFFF"/>
                </a:solidFill>
                <a:latin typeface="Yu Gothic"/>
              </a:rPr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17720" y="6080760"/>
            <a:ext cx="576072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7191C"/>
                </a:solidFill>
                <a:latin typeface="Yu Gothic"/>
              </a:rPr>
              <a:t>最小ツール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17720" y="6291072"/>
            <a:ext cx="57607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入口案内／パンフレット・QR／固定英語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67528" y="5687568"/>
            <a:ext cx="758952" cy="9144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458968" y="5769864"/>
            <a:ext cx="265176" cy="265176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700">
                <a:solidFill>
                  <a:srgbClr val="FFFFFF"/>
                </a:solidFill>
                <a:latin typeface="Yu Gothic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458968" y="6080760"/>
            <a:ext cx="576072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7191C"/>
                </a:solidFill>
                <a:latin typeface="Yu Gothic"/>
              </a:rPr>
              <a:t>現場共有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58968" y="6291072"/>
            <a:ext cx="57607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15〜30分研修／相談先を指定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208776" y="5687568"/>
            <a:ext cx="758952" cy="9144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300216" y="5769864"/>
            <a:ext cx="265176" cy="265176"/>
          </a:xfrm>
          <a:prstGeom prst="ellipse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b="1" sz="700">
                <a:solidFill>
                  <a:srgbClr val="FFFFFF"/>
                </a:solidFill>
                <a:latin typeface="Yu Gothic"/>
              </a:rPr>
              <a:t>4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00216" y="6080760"/>
            <a:ext cx="576072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>
                <a:solidFill>
                  <a:srgbClr val="17191C"/>
                </a:solidFill>
                <a:latin typeface="Yu Gothic"/>
              </a:rPr>
              <a:t>計測・改善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00216" y="6291072"/>
            <a:ext cx="57607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0" b="0">
                <a:solidFill>
                  <a:srgbClr val="68707A"/>
                </a:solidFill>
                <a:latin typeface="Yu Gothic"/>
                <a:ea typeface="Yu Gothic"/>
                <a:cs typeface="Yu Gothic"/>
              </a:rPr>
              <a:t>質問・初回支援・資料利用を記録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848856"/>
            <a:ext cx="6464808" cy="10972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48640" y="7077456"/>
            <a:ext cx="868680" cy="3200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50" b="1">
                <a:solidFill>
                  <a:srgbClr val="D71920"/>
                </a:solidFill>
                <a:latin typeface="Yu Gothic"/>
              </a:rPr>
              <a:t>04 /
DECISION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508760" y="7040880"/>
            <a:ext cx="1847088" cy="1143000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664208" y="7223760"/>
            <a:ext cx="155448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Yu Gothic"/>
              </a:rPr>
              <a:t>確認するKPI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664208" y="7498079"/>
            <a:ext cx="15087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70" b="0">
                <a:solidFill>
                  <a:srgbClr val="E6E6E6"/>
                </a:solidFill>
                <a:latin typeface="Yu Gothic"/>
                <a:ea typeface="Yu Gothic"/>
                <a:cs typeface="Yu Gothic"/>
              </a:rPr>
              <a:t>・訪日客からの質問件数
・初回遊技を支援した人数
・パンフレット・QR利用数
・解決できなかった事例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447288" y="7040880"/>
            <a:ext cx="1847088" cy="1143000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3602736" y="7223760"/>
            <a:ext cx="155448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Yu Gothic"/>
              </a:rPr>
              <a:t>今回の決裁事項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602736" y="7498079"/>
            <a:ext cx="15087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9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□ 1店舗PILOTの実施承認
□ 店舗担当者の選任
□ 制作・研修の見積取得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385816" y="7040880"/>
            <a:ext cx="1627632" cy="1143000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522976" y="7223760"/>
            <a:ext cx="132588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FFFF"/>
                </a:solidFill>
                <a:latin typeface="Yu Gothic"/>
              </a:rPr>
              <a:t>概算予算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522976" y="7571231"/>
            <a:ext cx="128016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Yu Gothic"/>
              </a:rPr>
              <a:t>¥　　　　　　　　　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522976" y="7845552"/>
            <a:ext cx="12801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509" b="0">
                <a:solidFill>
                  <a:srgbClr val="F5D7D8"/>
                </a:solidFill>
                <a:latin typeface="Yu Gothic"/>
                <a:ea typeface="Yu Gothic"/>
                <a:cs typeface="Yu Gothic"/>
              </a:rPr>
              <a:t>既存素材・標準版・カスタマイズ範囲により算定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8640" y="8366760"/>
            <a:ext cx="6464808" cy="329184"/>
          </a:xfrm>
          <a:prstGeom prst="rect">
            <a:avLst/>
          </a:prstGeom>
          <a:solidFill>
            <a:srgbClr val="F6F2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548640" y="8366760"/>
            <a:ext cx="32004" cy="329184"/>
          </a:xfrm>
          <a:prstGeom prst="rect">
            <a:avLst/>
          </a:prstGeom>
          <a:solidFill>
            <a:srgbClr val="D719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04088" y="8467344"/>
            <a:ext cx="6126480" cy="1371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80" b="1">
                <a:solidFill>
                  <a:srgbClr val="17191C"/>
                </a:solidFill>
                <a:latin typeface="Yu Gothic"/>
              </a:rPr>
              <a:t>目的：短期的な売上保証ではなく、来店阻害要因を減らし、店舗で再現可能な運用と判断材料をつくる。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48640" y="8851392"/>
            <a:ext cx="3840480" cy="822960"/>
          </a:xfrm>
          <a:prstGeom prst="rect">
            <a:avLst/>
          </a:prstGeom>
          <a:solidFill>
            <a:srgbClr val="FFFFFF"/>
          </a:solidFill>
          <a:ln w="7620">
            <a:solidFill>
              <a:srgbClr val="DF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58368" y="8979408"/>
            <a:ext cx="3474720" cy="1371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70" b="0">
                <a:solidFill>
                  <a:srgbClr val="68707A"/>
                </a:solidFill>
                <a:latin typeface="Yu Gothic"/>
              </a:rPr>
              <a:t>店舗固有の課題・補足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58368" y="9189720"/>
            <a:ext cx="3493008" cy="9144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658368" y="9372600"/>
            <a:ext cx="3493008" cy="9144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658368" y="9555480"/>
            <a:ext cx="3493008" cy="9144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535424" y="8851392"/>
            <a:ext cx="713232" cy="822960"/>
          </a:xfrm>
          <a:prstGeom prst="rect">
            <a:avLst/>
          </a:prstGeom>
          <a:solidFill>
            <a:srgbClr val="FFFFFF"/>
          </a:solidFill>
          <a:ln w="7620">
            <a:solidFill>
              <a:srgbClr val="1719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535424" y="8851392"/>
            <a:ext cx="713232" cy="210312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535424" y="8887968"/>
            <a:ext cx="713232" cy="1097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40" b="1">
                <a:solidFill>
                  <a:srgbClr val="FFFFFF"/>
                </a:solidFill>
                <a:latin typeface="Yu Gothic"/>
              </a:rPr>
              <a:t>起案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358384" y="8851392"/>
            <a:ext cx="713232" cy="822960"/>
          </a:xfrm>
          <a:prstGeom prst="rect">
            <a:avLst/>
          </a:prstGeom>
          <a:solidFill>
            <a:srgbClr val="FFFFFF"/>
          </a:solidFill>
          <a:ln w="7620">
            <a:solidFill>
              <a:srgbClr val="1719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5358384" y="8851392"/>
            <a:ext cx="713232" cy="210312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358384" y="8887968"/>
            <a:ext cx="713232" cy="1097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40" b="1">
                <a:solidFill>
                  <a:srgbClr val="FFFFFF"/>
                </a:solidFill>
                <a:latin typeface="Yu Gothic"/>
              </a:rPr>
              <a:t>店舗責任者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181344" y="8851392"/>
            <a:ext cx="713232" cy="822960"/>
          </a:xfrm>
          <a:prstGeom prst="rect">
            <a:avLst/>
          </a:prstGeom>
          <a:solidFill>
            <a:srgbClr val="FFFFFF"/>
          </a:solidFill>
          <a:ln w="7620">
            <a:solidFill>
              <a:srgbClr val="1719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6181344" y="8851392"/>
            <a:ext cx="713232" cy="210312"/>
          </a:xfrm>
          <a:prstGeom prst="rect">
            <a:avLst/>
          </a:prstGeom>
          <a:solidFill>
            <a:srgbClr val="1719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181344" y="8887968"/>
            <a:ext cx="713232" cy="10972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40" b="1">
                <a:solidFill>
                  <a:srgbClr val="FFFFFF"/>
                </a:solidFill>
                <a:latin typeface="Yu Gothic"/>
              </a:rPr>
              <a:t>本部承認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8640" y="10259568"/>
            <a:ext cx="6464808" cy="9144"/>
          </a:xfrm>
          <a:prstGeom prst="rect">
            <a:avLst/>
          </a:prstGeom>
          <a:solidFill>
            <a:srgbClr val="DF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8640" y="10378440"/>
            <a:ext cx="3291840" cy="14630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20" b="1">
                <a:solidFill>
                  <a:srgbClr val="17191C"/>
                </a:solidFill>
                <a:latin typeface="Yu Gothic"/>
              </a:rPr>
              <a:t>編集可能なPowerPoint版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257800" y="10378440"/>
            <a:ext cx="1755648" cy="14630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550" b="0">
                <a:solidFill>
                  <a:srgbClr val="68707A"/>
                </a:solidFill>
                <a:latin typeface="Yu Gothic"/>
              </a:rPr>
              <a:t>2026.08 ver.1.0  global-pachinko.com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